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7"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3" autoAdjust="0"/>
    <p:restoredTop sz="94660"/>
  </p:normalViewPr>
  <p:slideViewPr>
    <p:cSldViewPr snapToGrid="0">
      <p:cViewPr varScale="1">
        <p:scale>
          <a:sx n="120" d="100"/>
          <a:sy n="120" d="100"/>
        </p:scale>
        <p:origin x="11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3/20/2022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69068" y="976231"/>
            <a:ext cx="8915399" cy="2262781"/>
          </a:xfrm>
        </p:spPr>
        <p:txBody>
          <a:bodyPr anchor="ctr"/>
          <a:lstStyle/>
          <a:p>
            <a:pPr algn="ctr"/>
            <a:r>
              <a:rPr lang="fr-FR" b="1" dirty="0" smtClean="0">
                <a:solidFill>
                  <a:schemeClr val="accent1">
                    <a:lumMod val="75000"/>
                  </a:schemeClr>
                </a:solidFill>
              </a:rPr>
              <a:t>LA REGION CENTRE VAL DE LOIRE</a:t>
            </a:r>
            <a:endParaRPr lang="fr-FR" b="1" dirty="0">
              <a:solidFill>
                <a:schemeClr val="accent1">
                  <a:lumMod val="75000"/>
                </a:schemeClr>
              </a:solidFill>
            </a:endParaRPr>
          </a:p>
        </p:txBody>
      </p:sp>
      <p:sp>
        <p:nvSpPr>
          <p:cNvPr id="3" name="Sous-titre 2"/>
          <p:cNvSpPr>
            <a:spLocks noGrp="1"/>
          </p:cNvSpPr>
          <p:nvPr>
            <p:ph type="subTitle" idx="1"/>
          </p:nvPr>
        </p:nvSpPr>
        <p:spPr>
          <a:xfrm>
            <a:off x="2492961" y="3545346"/>
            <a:ext cx="8915399" cy="1815926"/>
          </a:xfrm>
        </p:spPr>
        <p:txBody>
          <a:bodyPr anchor="ctr"/>
          <a:lstStyle/>
          <a:p>
            <a:pPr algn="ctr"/>
            <a:r>
              <a:rPr lang="fr-FR" sz="2800" b="1" i="1" dirty="0" smtClean="0">
                <a:solidFill>
                  <a:schemeClr val="accent4">
                    <a:lumMod val="60000"/>
                    <a:lumOff val="40000"/>
                  </a:schemeClr>
                </a:solidFill>
              </a:rPr>
              <a:t>La région CVDL Fête cette année ses 70 ans âge vénérable pour un cœur toujours actif et une joie de vivre pour ses adhérents et amis</a:t>
            </a:r>
            <a:endParaRPr lang="fr-FR" sz="2800" b="1" i="1" dirty="0">
              <a:solidFill>
                <a:schemeClr val="accent4">
                  <a:lumMod val="60000"/>
                  <a:lumOff val="40000"/>
                </a:schemeClr>
              </a:solidFill>
            </a:endParaRPr>
          </a:p>
        </p:txBody>
      </p:sp>
    </p:spTree>
    <p:extLst>
      <p:ext uri="{BB962C8B-B14F-4D97-AF65-F5344CB8AC3E}">
        <p14:creationId xmlns:p14="http://schemas.microsoft.com/office/powerpoint/2010/main" val="17359675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80">
                                          <p:stCondLst>
                                            <p:cond delay="0"/>
                                          </p:stCondLst>
                                        </p:cTn>
                                        <p:tgtEl>
                                          <p:spTgt spid="3">
                                            <p:txEl>
                                              <p:pRg st="0" end="0"/>
                                            </p:txEl>
                                          </p:spTgt>
                                        </p:tgtEl>
                                      </p:cBhvr>
                                    </p:animEffect>
                                    <p:anim calcmode="lin" valueType="num">
                                      <p:cBhvr>
                                        <p:cTn id="13"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0" end="0"/>
                                            </p:txEl>
                                          </p:spTgt>
                                        </p:tgtEl>
                                      </p:cBhvr>
                                      <p:to x="100000" y="60000"/>
                                    </p:animScale>
                                    <p:animScale>
                                      <p:cBhvr>
                                        <p:cTn id="19" dur="166" decel="50000">
                                          <p:stCondLst>
                                            <p:cond delay="676"/>
                                          </p:stCondLst>
                                        </p:cTn>
                                        <p:tgtEl>
                                          <p:spTgt spid="3">
                                            <p:txEl>
                                              <p:pRg st="0" end="0"/>
                                            </p:txEl>
                                          </p:spTgt>
                                        </p:tgtEl>
                                      </p:cBhvr>
                                      <p:to x="100000" y="100000"/>
                                    </p:animScale>
                                    <p:animScale>
                                      <p:cBhvr>
                                        <p:cTn id="20" dur="26">
                                          <p:stCondLst>
                                            <p:cond delay="1312"/>
                                          </p:stCondLst>
                                        </p:cTn>
                                        <p:tgtEl>
                                          <p:spTgt spid="3">
                                            <p:txEl>
                                              <p:pRg st="0" end="0"/>
                                            </p:txEl>
                                          </p:spTgt>
                                        </p:tgtEl>
                                      </p:cBhvr>
                                      <p:to x="100000" y="80000"/>
                                    </p:animScale>
                                    <p:animScale>
                                      <p:cBhvr>
                                        <p:cTn id="21" dur="166" decel="50000">
                                          <p:stCondLst>
                                            <p:cond delay="1338"/>
                                          </p:stCondLst>
                                        </p:cTn>
                                        <p:tgtEl>
                                          <p:spTgt spid="3">
                                            <p:txEl>
                                              <p:pRg st="0" end="0"/>
                                            </p:txEl>
                                          </p:spTgt>
                                        </p:tgtEl>
                                      </p:cBhvr>
                                      <p:to x="100000" y="100000"/>
                                    </p:animScale>
                                    <p:animScale>
                                      <p:cBhvr>
                                        <p:cTn id="22" dur="26">
                                          <p:stCondLst>
                                            <p:cond delay="1642"/>
                                          </p:stCondLst>
                                        </p:cTn>
                                        <p:tgtEl>
                                          <p:spTgt spid="3">
                                            <p:txEl>
                                              <p:pRg st="0" end="0"/>
                                            </p:txEl>
                                          </p:spTgt>
                                        </p:tgtEl>
                                      </p:cBhvr>
                                      <p:to x="100000" y="90000"/>
                                    </p:animScale>
                                    <p:animScale>
                                      <p:cBhvr>
                                        <p:cTn id="23" dur="166" decel="50000">
                                          <p:stCondLst>
                                            <p:cond delay="1668"/>
                                          </p:stCondLst>
                                        </p:cTn>
                                        <p:tgtEl>
                                          <p:spTgt spid="3">
                                            <p:txEl>
                                              <p:pRg st="0" end="0"/>
                                            </p:txEl>
                                          </p:spTgt>
                                        </p:tgtEl>
                                      </p:cBhvr>
                                      <p:to x="100000" y="100000"/>
                                    </p:animScale>
                                    <p:animScale>
                                      <p:cBhvr>
                                        <p:cTn id="24" dur="26">
                                          <p:stCondLst>
                                            <p:cond delay="1808"/>
                                          </p:stCondLst>
                                        </p:cTn>
                                        <p:tgtEl>
                                          <p:spTgt spid="3">
                                            <p:txEl>
                                              <p:pRg st="0" end="0"/>
                                            </p:txEl>
                                          </p:spTgt>
                                        </p:tgtEl>
                                      </p:cBhvr>
                                      <p:to x="100000" y="95000"/>
                                    </p:animScale>
                                    <p:animScale>
                                      <p:cBhvr>
                                        <p:cTn id="25"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340" y="669427"/>
            <a:ext cx="6070545" cy="5831965"/>
          </a:xfrm>
          <a:prstGeom prst="rect">
            <a:avLst/>
          </a:prstGeom>
          <a:effectLst>
            <a:softEdge rad="317500"/>
          </a:effectLst>
        </p:spPr>
      </p:pic>
      <p:sp>
        <p:nvSpPr>
          <p:cNvPr id="7" name="Espace réservé du contenu 6"/>
          <p:cNvSpPr>
            <a:spLocks noGrp="1"/>
          </p:cNvSpPr>
          <p:nvPr>
            <p:ph idx="1"/>
          </p:nvPr>
        </p:nvSpPr>
        <p:spPr>
          <a:xfrm>
            <a:off x="2233061" y="1572126"/>
            <a:ext cx="9115124" cy="3737811"/>
          </a:xfrm>
        </p:spPr>
        <p:txBody>
          <a:bodyPr>
            <a:noAutofit/>
          </a:bodyPr>
          <a:lstStyle/>
          <a:p>
            <a:pPr algn="ctr"/>
            <a:r>
              <a:rPr lang="fr-FR" sz="3600" b="1" i="1" dirty="0">
                <a:solidFill>
                  <a:schemeClr val="accent3">
                    <a:lumMod val="75000"/>
                  </a:schemeClr>
                </a:solidFill>
                <a:latin typeface="Arial Black" panose="020B0A04020102020204" pitchFamily="34" charset="0"/>
              </a:rPr>
              <a:t>Comme son nom l’indique, la région administrative appelée autrefois région Centre se situe au… centre de la France. Inchangée lors de la dernière réforme des </a:t>
            </a:r>
            <a:r>
              <a:rPr lang="fr-FR" sz="3600" b="1" i="1" dirty="0" smtClean="0">
                <a:solidFill>
                  <a:schemeClr val="accent3">
                    <a:lumMod val="75000"/>
                  </a:schemeClr>
                </a:solidFill>
                <a:latin typeface="Arial Black" panose="020B0A04020102020204" pitchFamily="34" charset="0"/>
              </a:rPr>
              <a:t>régions</a:t>
            </a:r>
            <a:r>
              <a:rPr lang="fr-FR" sz="3600" b="1" i="1" dirty="0">
                <a:solidFill>
                  <a:schemeClr val="accent3">
                    <a:lumMod val="75000"/>
                  </a:schemeClr>
                </a:solidFill>
                <a:latin typeface="Arial Black" panose="020B0A04020102020204" pitchFamily="34" charset="0"/>
              </a:rPr>
              <a:t>.</a:t>
            </a:r>
          </a:p>
        </p:txBody>
      </p:sp>
    </p:spTree>
    <p:extLst>
      <p:ext uri="{BB962C8B-B14F-4D97-AF65-F5344CB8AC3E}">
        <p14:creationId xmlns:p14="http://schemas.microsoft.com/office/powerpoint/2010/main" val="38004192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67797" y="816615"/>
            <a:ext cx="8911687" cy="1280890"/>
          </a:xfrm>
        </p:spPr>
        <p:txBody>
          <a:bodyPr>
            <a:normAutofit fontScale="90000"/>
          </a:bodyPr>
          <a:lstStyle/>
          <a:p>
            <a:pPr algn="ctr"/>
            <a:r>
              <a:rPr lang="fr-FR" b="1" i="1" dirty="0">
                <a:latin typeface="Arial Black" panose="020B0A04020102020204" pitchFamily="34" charset="0"/>
              </a:rPr>
              <a:t>E</a:t>
            </a:r>
            <a:r>
              <a:rPr lang="fr-FR" b="1" i="1" dirty="0" smtClean="0">
                <a:latin typeface="Arial Black" panose="020B0A04020102020204" pitchFamily="34" charset="0"/>
              </a:rPr>
              <a:t>lle </a:t>
            </a:r>
            <a:r>
              <a:rPr lang="fr-FR" b="1" i="1" dirty="0">
                <a:latin typeface="Arial Black" panose="020B0A04020102020204" pitchFamily="34" charset="0"/>
              </a:rPr>
              <a:t>est aujourd’hui appelée Centre Val de Loire</a:t>
            </a:r>
            <a:br>
              <a:rPr lang="fr-FR" b="1" i="1" dirty="0">
                <a:latin typeface="Arial Black" panose="020B0A04020102020204" pitchFamily="34" charset="0"/>
              </a:rPr>
            </a:b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2094" y="2205483"/>
            <a:ext cx="3033339" cy="3895659"/>
          </a:xfrm>
        </p:spPr>
      </p:pic>
    </p:spTree>
    <p:extLst>
      <p:ext uri="{BB962C8B-B14F-4D97-AF65-F5344CB8AC3E}">
        <p14:creationId xmlns:p14="http://schemas.microsoft.com/office/powerpoint/2010/main" val="41990993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2925" y="624110"/>
            <a:ext cx="8911687" cy="913745"/>
          </a:xfrm>
        </p:spPr>
        <p:txBody>
          <a:bodyPr>
            <a:noAutofit/>
          </a:bodyPr>
          <a:lstStyle/>
          <a:p>
            <a:r>
              <a:rPr lang="fr-FR" sz="2400" b="1" i="1" dirty="0">
                <a:latin typeface="Arial Black" panose="020B0A04020102020204" pitchFamily="34" charset="0"/>
              </a:rPr>
              <a:t>et compte 6 départements, l’Eure et Loir, l’Indre, l’Indre et Loire, le Loire et Cher, le Loiret, et le Cher.</a:t>
            </a: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4019" y="1537855"/>
            <a:ext cx="5025632" cy="5153890"/>
          </a:xfrm>
          <a:effectLst>
            <a:softEdge rad="152400"/>
          </a:effectLst>
        </p:spPr>
      </p:pic>
    </p:spTree>
    <p:extLst>
      <p:ext uri="{BB962C8B-B14F-4D97-AF65-F5344CB8AC3E}">
        <p14:creationId xmlns:p14="http://schemas.microsoft.com/office/powerpoint/2010/main" val="31622150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453785" y="1037414"/>
            <a:ext cx="8927667" cy="4682836"/>
          </a:xfrm>
        </p:spPr>
        <p:txBody>
          <a:bodyPr>
            <a:normAutofit/>
          </a:bodyPr>
          <a:lstStyle/>
          <a:p>
            <a:r>
              <a:rPr lang="fr-FR" sz="3600" b="1" i="1" dirty="0"/>
              <a:t>Le Cher, où plusieurs communes revendiquent le point géographique officiel du centre de la France, </a:t>
            </a:r>
            <a:r>
              <a:rPr lang="fr-FR" sz="3600" b="1" i="1" dirty="0" err="1"/>
              <a:t>Bruère</a:t>
            </a:r>
            <a:r>
              <a:rPr lang="fr-FR" sz="3600" b="1" i="1" dirty="0"/>
              <a:t> </a:t>
            </a:r>
            <a:r>
              <a:rPr lang="fr-FR" sz="3600" b="1" i="1" dirty="0" err="1"/>
              <a:t>Allichamps</a:t>
            </a:r>
            <a:r>
              <a:rPr lang="fr-FR" sz="3600" b="1" i="1" dirty="0"/>
              <a:t>, Epineuil le </a:t>
            </a:r>
            <a:r>
              <a:rPr lang="fr-FR" sz="3600" b="1" i="1" dirty="0" err="1"/>
              <a:t>Fleuriel</a:t>
            </a:r>
            <a:r>
              <a:rPr lang="fr-FR" sz="3600" b="1" i="1" dirty="0"/>
              <a:t> et d’autres communes, dont certaines se situent chez nos voisins de l’Allier. Autant dire que la compétition est rude !</a:t>
            </a:r>
          </a:p>
          <a:p>
            <a:endParaRPr lang="fr-FR" sz="3600" dirty="0"/>
          </a:p>
        </p:txBody>
      </p:sp>
    </p:spTree>
    <p:extLst>
      <p:ext uri="{BB962C8B-B14F-4D97-AF65-F5344CB8AC3E}">
        <p14:creationId xmlns:p14="http://schemas.microsoft.com/office/powerpoint/2010/main" val="8901035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988" y="885391"/>
            <a:ext cx="7241019" cy="5798585"/>
          </a:xfrm>
          <a:prstGeom prst="rect">
            <a:avLst/>
          </a:prstGeom>
          <a:effectLst>
            <a:glow rad="127000">
              <a:schemeClr val="accent1">
                <a:alpha val="0"/>
              </a:schemeClr>
            </a:glow>
            <a:softEdge rad="812800"/>
          </a:effectLst>
        </p:spPr>
      </p:pic>
      <p:sp>
        <p:nvSpPr>
          <p:cNvPr id="3" name="Espace réservé du contenu 2"/>
          <p:cNvSpPr>
            <a:spLocks noGrp="1"/>
          </p:cNvSpPr>
          <p:nvPr>
            <p:ph idx="1"/>
          </p:nvPr>
        </p:nvSpPr>
        <p:spPr>
          <a:xfrm>
            <a:off x="1953492" y="490537"/>
            <a:ext cx="8990012" cy="3082637"/>
          </a:xfrm>
        </p:spPr>
        <p:txBody>
          <a:bodyPr>
            <a:normAutofit/>
          </a:bodyPr>
          <a:lstStyle/>
          <a:p>
            <a:r>
              <a:rPr lang="fr-FR" sz="3600" b="1" i="1" dirty="0">
                <a:solidFill>
                  <a:srgbClr val="FFC000"/>
                </a:solidFill>
              </a:rPr>
              <a:t>Mais la région est plus connue sous le nom de Cœur de la France. Son fleuve, la Loire, est royal, ses rives riches des demeures des Rois, et ses vignobles, le nectar de Gargantua.</a:t>
            </a:r>
          </a:p>
        </p:txBody>
      </p:sp>
    </p:spTree>
    <p:extLst>
      <p:ext uri="{BB962C8B-B14F-4D97-AF65-F5344CB8AC3E}">
        <p14:creationId xmlns:p14="http://schemas.microsoft.com/office/powerpoint/2010/main" val="20971550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82611" y="4419796"/>
            <a:ext cx="2883349" cy="1933296"/>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1583" y="2524694"/>
            <a:ext cx="2667378" cy="1775448"/>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1583" y="233400"/>
            <a:ext cx="2667378" cy="1933295"/>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2042" y="229100"/>
            <a:ext cx="3092243" cy="1937595"/>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3551" y="2454015"/>
            <a:ext cx="1872980" cy="2702066"/>
          </a:xfrm>
          <a:prstGeom prst="rect">
            <a:avLst/>
          </a:prstGeom>
        </p:spPr>
      </p:pic>
      <p:pic>
        <p:nvPicPr>
          <p:cNvPr id="9" name="Imag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4472" y="229100"/>
            <a:ext cx="2891488" cy="1937595"/>
          </a:xfrm>
          <a:prstGeom prst="rect">
            <a:avLst/>
          </a:prstGeom>
        </p:spPr>
      </p:pic>
      <p:pic>
        <p:nvPicPr>
          <p:cNvPr id="10" name="Imag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1582" y="4874151"/>
            <a:ext cx="2665746" cy="1478942"/>
          </a:xfrm>
          <a:prstGeom prst="rect">
            <a:avLst/>
          </a:prstGeom>
        </p:spPr>
      </p:pic>
      <p:pic>
        <p:nvPicPr>
          <p:cNvPr id="11" name="Imag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82611" y="2524694"/>
            <a:ext cx="2320965" cy="1631842"/>
          </a:xfrm>
          <a:prstGeom prst="rect">
            <a:avLst/>
          </a:prstGeom>
        </p:spPr>
      </p:pic>
    </p:spTree>
    <p:extLst>
      <p:ext uri="{BB962C8B-B14F-4D97-AF65-F5344CB8AC3E}">
        <p14:creationId xmlns:p14="http://schemas.microsoft.com/office/powerpoint/2010/main" val="15520284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90"/>
                                          </p:val>
                                        </p:tav>
                                        <p:tav tm="100000">
                                          <p:val>
                                            <p:fltVal val="0"/>
                                          </p:val>
                                        </p:tav>
                                      </p:tavLst>
                                    </p:anim>
                                    <p:animEffect transition="in" filter="fade">
                                      <p:cBhvr>
                                        <p:cTn id="42" dur="10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 calcmode="lin" valueType="num">
                                      <p:cBhvr>
                                        <p:cTn id="49" dur="1000" fill="hold"/>
                                        <p:tgtEl>
                                          <p:spTgt spid="11"/>
                                        </p:tgtEl>
                                        <p:attrNameLst>
                                          <p:attrName>style.rotation</p:attrName>
                                        </p:attrNameLst>
                                      </p:cBhvr>
                                      <p:tavLst>
                                        <p:tav tm="0">
                                          <p:val>
                                            <p:fltVal val="90"/>
                                          </p:val>
                                        </p:tav>
                                        <p:tav tm="100000">
                                          <p:val>
                                            <p:fltVal val="0"/>
                                          </p:val>
                                        </p:tav>
                                      </p:tavLst>
                                    </p:anim>
                                    <p:animEffect transition="in" filter="fade">
                                      <p:cBhvr>
                                        <p:cTn id="50" dur="10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style.rotation</p:attrName>
                                        </p:attrNameLst>
                                      </p:cBhvr>
                                      <p:tavLst>
                                        <p:tav tm="0">
                                          <p:val>
                                            <p:fltVal val="90"/>
                                          </p:val>
                                        </p:tav>
                                        <p:tav tm="100000">
                                          <p:val>
                                            <p:fltVal val="0"/>
                                          </p:val>
                                        </p:tav>
                                      </p:tavLst>
                                    </p:anim>
                                    <p:animEffect transition="in" filter="fade">
                                      <p:cBhvr>
                                        <p:cTn id="58" dur="1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p:cTn id="63" dur="1000" fill="hold"/>
                                        <p:tgtEl>
                                          <p:spTgt spid="4"/>
                                        </p:tgtEl>
                                        <p:attrNameLst>
                                          <p:attrName>ppt_w</p:attrName>
                                        </p:attrNameLst>
                                      </p:cBhvr>
                                      <p:tavLst>
                                        <p:tav tm="0">
                                          <p:val>
                                            <p:fltVal val="0"/>
                                          </p:val>
                                        </p:tav>
                                        <p:tav tm="100000">
                                          <p:val>
                                            <p:strVal val="#ppt_w"/>
                                          </p:val>
                                        </p:tav>
                                      </p:tavLst>
                                    </p:anim>
                                    <p:anim calcmode="lin" valueType="num">
                                      <p:cBhvr>
                                        <p:cTn id="64" dur="1000" fill="hold"/>
                                        <p:tgtEl>
                                          <p:spTgt spid="4"/>
                                        </p:tgtEl>
                                        <p:attrNameLst>
                                          <p:attrName>ppt_h</p:attrName>
                                        </p:attrNameLst>
                                      </p:cBhvr>
                                      <p:tavLst>
                                        <p:tav tm="0">
                                          <p:val>
                                            <p:fltVal val="0"/>
                                          </p:val>
                                        </p:tav>
                                        <p:tav tm="100000">
                                          <p:val>
                                            <p:strVal val="#ppt_h"/>
                                          </p:val>
                                        </p:tav>
                                      </p:tavLst>
                                    </p:anim>
                                    <p:anim calcmode="lin" valueType="num">
                                      <p:cBhvr>
                                        <p:cTn id="65" dur="1000" fill="hold"/>
                                        <p:tgtEl>
                                          <p:spTgt spid="4"/>
                                        </p:tgtEl>
                                        <p:attrNameLst>
                                          <p:attrName>style.rotation</p:attrName>
                                        </p:attrNameLst>
                                      </p:cBhvr>
                                      <p:tavLst>
                                        <p:tav tm="0">
                                          <p:val>
                                            <p:fltVal val="90"/>
                                          </p:val>
                                        </p:tav>
                                        <p:tav tm="100000">
                                          <p:val>
                                            <p:fltVal val="0"/>
                                          </p:val>
                                        </p:tav>
                                      </p:tavLst>
                                    </p:anim>
                                    <p:animEffect transition="in" filter="fade">
                                      <p:cBhvr>
                                        <p:cTn id="6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8243" y="448778"/>
            <a:ext cx="3744921" cy="5513357"/>
          </a:xfrm>
          <a:prstGeom prst="rect">
            <a:avLst/>
          </a:prstGeom>
          <a:effectLst>
            <a:glow rad="127000">
              <a:schemeClr val="accent1">
                <a:alpha val="0"/>
              </a:schemeClr>
            </a:glow>
            <a:softEdge rad="304800"/>
          </a:effectLst>
        </p:spPr>
      </p:pic>
      <p:sp>
        <p:nvSpPr>
          <p:cNvPr id="2" name="Titre 1"/>
          <p:cNvSpPr>
            <a:spLocks noGrp="1"/>
          </p:cNvSpPr>
          <p:nvPr>
            <p:ph type="title"/>
          </p:nvPr>
        </p:nvSpPr>
        <p:spPr>
          <a:xfrm>
            <a:off x="5454855" y="160020"/>
            <a:ext cx="6396473" cy="3474720"/>
          </a:xfrm>
        </p:spPr>
        <p:txBody>
          <a:bodyPr>
            <a:noAutofit/>
          </a:bodyPr>
          <a:lstStyle/>
          <a:p>
            <a:pPr marL="342900" indent="-342900">
              <a:spcBef>
                <a:spcPts val="1000"/>
              </a:spcBef>
              <a:buClr>
                <a:schemeClr val="accent1"/>
              </a:buClr>
              <a:buFont typeface="Wingdings 3" charset="2"/>
              <a:buChar char=""/>
            </a:pPr>
            <a:r>
              <a:rPr lang="fr-FR" b="1" i="1" dirty="0">
                <a:solidFill>
                  <a:schemeClr val="accent5">
                    <a:lumMod val="75000"/>
                  </a:schemeClr>
                </a:solidFill>
                <a:latin typeface="+mn-lt"/>
                <a:ea typeface="+mn-ea"/>
                <a:cs typeface="+mn-cs"/>
              </a:rPr>
              <a:t>Terre de châteaux Renaissance, de forêts et de rivières, de coteaux et de plaines où poussent le blé et les lentilles, les pommes et les asperges,</a:t>
            </a:r>
          </a:p>
        </p:txBody>
      </p:sp>
      <p:pic>
        <p:nvPicPr>
          <p:cNvPr id="6" name="Espace réservé du contenu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63740" y="3634740"/>
            <a:ext cx="3493056" cy="2327396"/>
          </a:xfrm>
          <a:effectLst>
            <a:softEdge rad="203200"/>
          </a:effectLst>
        </p:spPr>
      </p:pic>
    </p:spTree>
    <p:extLst>
      <p:ext uri="{BB962C8B-B14F-4D97-AF65-F5344CB8AC3E}">
        <p14:creationId xmlns:p14="http://schemas.microsoft.com/office/powerpoint/2010/main" val="1619893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74228" y="344067"/>
            <a:ext cx="9288185" cy="3416899"/>
          </a:xfrm>
        </p:spPr>
        <p:txBody>
          <a:bodyPr>
            <a:normAutofit fontScale="90000"/>
          </a:bodyPr>
          <a:lstStyle/>
          <a:p>
            <a:pPr algn="ctr"/>
            <a:r>
              <a:rPr lang="fr-FR" sz="4000" b="1" i="1" dirty="0">
                <a:solidFill>
                  <a:schemeClr val="accent5">
                    <a:lumMod val="75000"/>
                  </a:schemeClr>
                </a:solidFill>
                <a:latin typeface="+mn-lt"/>
                <a:ea typeface="+mn-ea"/>
                <a:cs typeface="+mn-cs"/>
              </a:rPr>
              <a:t>ce territoire béni des dieux a laissé pour ambassadeurs Charles VII et Jeanne d’Arc, Sully, Jacques Cœur, François 1er et Léonard de Vinci, Talleyrand, George Sand, Ronsard Rabelais, Balzac, Descartes et bien d’autres</a:t>
            </a:r>
            <a:r>
              <a:rPr lang="fr-FR" dirty="0"/>
              <a:t>.</a:t>
            </a:r>
            <a:br>
              <a:rPr lang="fr-FR" dirty="0"/>
            </a:b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4229" y="3886836"/>
            <a:ext cx="1949131" cy="265326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4206" y="4142784"/>
            <a:ext cx="2266449" cy="239732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0294" y="4142784"/>
            <a:ext cx="2504264" cy="2397320"/>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64197" y="4142784"/>
            <a:ext cx="2012133" cy="2377440"/>
          </a:xfrm>
          <a:prstGeom prst="rect">
            <a:avLst/>
          </a:prstGeom>
        </p:spPr>
      </p:pic>
    </p:spTree>
    <p:extLst>
      <p:ext uri="{BB962C8B-B14F-4D97-AF65-F5344CB8AC3E}">
        <p14:creationId xmlns:p14="http://schemas.microsoft.com/office/powerpoint/2010/main" val="21109015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7753" y="4082792"/>
            <a:ext cx="8915401" cy="1990749"/>
          </a:xfrm>
        </p:spPr>
        <p:txBody>
          <a:bodyPr>
            <a:normAutofit fontScale="90000"/>
          </a:bodyPr>
          <a:lstStyle/>
          <a:p>
            <a:pPr algn="ctr"/>
            <a:r>
              <a:rPr lang="fr-FR" sz="4000" b="1" i="1" dirty="0">
                <a:solidFill>
                  <a:schemeClr val="accent5">
                    <a:lumMod val="75000"/>
                  </a:schemeClr>
                </a:solidFill>
                <a:latin typeface="+mn-lt"/>
                <a:ea typeface="+mn-ea"/>
                <a:cs typeface="+mn-cs"/>
              </a:rPr>
              <a:t>Venez en notre compagnie, découvrir ce territoire accueillant et gourmand, au cœur de la </a:t>
            </a:r>
            <a:r>
              <a:rPr lang="fr-FR" sz="4000" b="1" i="1" dirty="0" smtClean="0">
                <a:solidFill>
                  <a:schemeClr val="accent5">
                    <a:lumMod val="75000"/>
                  </a:schemeClr>
                </a:solidFill>
                <a:latin typeface="+mn-lt"/>
                <a:ea typeface="+mn-ea"/>
                <a:cs typeface="+mn-cs"/>
              </a:rPr>
              <a:t>France</a:t>
            </a:r>
            <a:r>
              <a:rPr lang="fr-FR" dirty="0"/>
              <a:t/>
            </a:r>
            <a:br>
              <a:rPr lang="fr-FR" dirty="0"/>
            </a:b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1899" y="741284"/>
            <a:ext cx="3094988" cy="2967548"/>
          </a:xfr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887" y="969442"/>
            <a:ext cx="3265736" cy="273939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2624" y="741285"/>
            <a:ext cx="2680530" cy="2967547"/>
          </a:xfrm>
          <a:prstGeom prst="rect">
            <a:avLst/>
          </a:prstGeom>
        </p:spPr>
      </p:pic>
    </p:spTree>
    <p:extLst>
      <p:ext uri="{BB962C8B-B14F-4D97-AF65-F5344CB8AC3E}">
        <p14:creationId xmlns:p14="http://schemas.microsoft.com/office/powerpoint/2010/main" val="5764221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47714" y="722769"/>
            <a:ext cx="6633576" cy="990528"/>
          </a:xfrm>
        </p:spPr>
        <p:txBody>
          <a:bodyPr anchor="ctr"/>
          <a:lstStyle/>
          <a:p>
            <a:pPr algn="ctr"/>
            <a:r>
              <a:rPr lang="fr-FR" b="1" i="1" dirty="0">
                <a:solidFill>
                  <a:schemeClr val="accent5">
                    <a:lumMod val="75000"/>
                  </a:schemeClr>
                </a:solidFill>
              </a:rPr>
              <a:t>par la lorgnette des BODINS.</a:t>
            </a:r>
            <a:endParaRPr lang="fr-FR" dirty="0"/>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3467" y="2049379"/>
            <a:ext cx="6546562" cy="3778250"/>
          </a:xfrm>
          <a:effectLst>
            <a:softEdge rad="279400"/>
          </a:effectLst>
        </p:spPr>
      </p:pic>
    </p:spTree>
    <p:extLst>
      <p:ext uri="{BB962C8B-B14F-4D97-AF65-F5344CB8AC3E}">
        <p14:creationId xmlns:p14="http://schemas.microsoft.com/office/powerpoint/2010/main" val="24767368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ri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90</TotalTime>
  <Words>277</Words>
  <Application>Microsoft Office PowerPoint</Application>
  <PresentationFormat>Grand écran</PresentationFormat>
  <Paragraphs>11</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Arial Black</vt:lpstr>
      <vt:lpstr>Century Gothic</vt:lpstr>
      <vt:lpstr>Wingdings 3</vt:lpstr>
      <vt:lpstr>Brin</vt:lpstr>
      <vt:lpstr>LA REGION CENTRE VAL DE LOIRE</vt:lpstr>
      <vt:lpstr>Présentation PowerPoint</vt:lpstr>
      <vt:lpstr>Elle est aujourd’hui appelée Centre Val de Loire </vt:lpstr>
      <vt:lpstr>et compte 6 départements, l’Eure et Loir, l’Indre, l’Indre et Loire, le Loire et Cher, le Loiret, et le Cher.</vt:lpstr>
      <vt:lpstr>Présentation PowerPoint</vt:lpstr>
      <vt:lpstr>Présentation PowerPoint</vt:lpstr>
      <vt:lpstr>Présentation PowerPoint</vt:lpstr>
      <vt:lpstr>Terre de châteaux Renaissance, de forêts et de rivières, de coteaux et de plaines où poussent le blé et les lentilles, les pommes et les asperges,</vt:lpstr>
      <vt:lpstr>ce territoire béni des dieux a laissé pour ambassadeurs Charles VII et Jeanne d’Arc, Sully, Jacques Cœur, François 1er et Léonard de Vinci, Talleyrand, George Sand, Ronsard Rabelais, Balzac, Descartes et bien d’autres. </vt:lpstr>
      <vt:lpstr>Venez en notre compagnie, découvrir ce territoire accueillant et gourmand, au cœur de la France </vt:lpstr>
      <vt:lpstr>par la lorgnette des BODINS.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REGION CENTRE VAL DE LOIRE</dc:title>
  <dc:creator>Michel Huré</dc:creator>
  <cp:lastModifiedBy>Michel Huré</cp:lastModifiedBy>
  <cp:revision>26</cp:revision>
  <dcterms:created xsi:type="dcterms:W3CDTF">2022-03-08T08:39:08Z</dcterms:created>
  <dcterms:modified xsi:type="dcterms:W3CDTF">2022-03-20T07:36:51Z</dcterms:modified>
</cp:coreProperties>
</file>